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8" r:id="rId4"/>
    <p:sldId id="259" r:id="rId5"/>
    <p:sldId id="266" r:id="rId6"/>
    <p:sldId id="262" r:id="rId7"/>
    <p:sldId id="267" r:id="rId8"/>
    <p:sldId id="260" r:id="rId9"/>
    <p:sldId id="269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4"/>
    <p:restoredTop sz="94650"/>
  </p:normalViewPr>
  <p:slideViewPr>
    <p:cSldViewPr snapToGrid="0" snapToObjects="1">
      <p:cViewPr varScale="1">
        <p:scale>
          <a:sx n="82" d="100"/>
          <a:sy n="82" d="100"/>
        </p:scale>
        <p:origin x="16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8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9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94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82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76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7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8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8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7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4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E3755-84E1-1245-BB21-10A46F35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68" y="284205"/>
            <a:ext cx="8489092" cy="899120"/>
          </a:xfrm>
        </p:spPr>
        <p:txBody>
          <a:bodyPr>
            <a:noAutofit/>
          </a:bodyPr>
          <a:lstStyle/>
          <a:p>
            <a:r>
              <a:rPr lang="en-US" sz="3000" dirty="0"/>
              <a:t>Be Prepared !   Visitors are Coming ?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5B2EC-E16D-9344-9958-81F3A73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74" y="998659"/>
            <a:ext cx="8825258" cy="4167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D90BE-1885-2E4A-B30D-7769E319A01E}"/>
              </a:ext>
            </a:extLst>
          </p:cNvPr>
          <p:cNvSpPr/>
          <p:nvPr/>
        </p:nvSpPr>
        <p:spPr>
          <a:xfrm>
            <a:off x="3413873" y="5280629"/>
            <a:ext cx="566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 ’</a:t>
            </a:r>
            <a:r>
              <a:rPr lang="en-US" dirty="0" err="1"/>
              <a:t>AirReg</a:t>
            </a:r>
            <a:r>
              <a:rPr lang="en-US" dirty="0"/>
              <a:t> Website’ Restaurant Visitor Forecasting”</a:t>
            </a:r>
          </a:p>
        </p:txBody>
      </p:sp>
    </p:spTree>
    <p:extLst>
      <p:ext uri="{BB962C8B-B14F-4D97-AF65-F5344CB8AC3E}">
        <p14:creationId xmlns:p14="http://schemas.microsoft.com/office/powerpoint/2010/main" val="223184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1ACC-8222-FC4E-A4B8-6CE9A3BC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850"/>
          </a:xfrm>
        </p:spPr>
        <p:txBody>
          <a:bodyPr>
            <a:normAutofit/>
          </a:bodyPr>
          <a:lstStyle/>
          <a:p>
            <a:r>
              <a:rPr lang="en-US" sz="2400" dirty="0"/>
              <a:t>Do circumstances and the past visitors predict the future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80E0E-C00B-D743-AA28-2CA13969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7" y="3857323"/>
            <a:ext cx="5634853" cy="270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D06FB-C31E-224C-AF81-4DC37EE6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901253"/>
            <a:ext cx="4127500" cy="27081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EB5C8A-8A84-8146-BDC3-8B4C99F8B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74802"/>
              </p:ext>
            </p:extLst>
          </p:nvPr>
        </p:nvGraphicFramePr>
        <p:xfrm>
          <a:off x="7900430" y="5149403"/>
          <a:ext cx="2973516" cy="14160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4454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3600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autoARIMA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MultiRegression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0.356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0407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BF0348-CDAF-E24A-B264-F64DC0868EA9}"/>
              </a:ext>
            </a:extLst>
          </p:cNvPr>
          <p:cNvSpPr txBox="1"/>
          <p:nvPr/>
        </p:nvSpPr>
        <p:spPr>
          <a:xfrm>
            <a:off x="7900430" y="459671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3CF77-C845-AB42-9281-BC5323215C8B}"/>
              </a:ext>
            </a:extLst>
          </p:cNvPr>
          <p:cNvSpPr/>
          <p:nvPr/>
        </p:nvSpPr>
        <p:spPr>
          <a:xfrm>
            <a:off x="5198037" y="1006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Regression analysis with multiple engineered 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accurately predict future visitors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BBBC7-E848-9F43-AB11-01B623B5878C}"/>
              </a:ext>
            </a:extLst>
          </p:cNvPr>
          <p:cNvSpPr txBox="1"/>
          <p:nvPr/>
        </p:nvSpPr>
        <p:spPr>
          <a:xfrm>
            <a:off x="5436973" y="1900925"/>
            <a:ext cx="653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added: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geo-spatial latitude and longitude,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cuisine genre, type of restaurant,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week-day specific visitors minimum, maximum, mean, median for each specific restaurant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year, month and date  </a:t>
            </a:r>
          </a:p>
        </p:txBody>
      </p:sp>
    </p:spTree>
    <p:extLst>
      <p:ext uri="{BB962C8B-B14F-4D97-AF65-F5344CB8AC3E}">
        <p14:creationId xmlns:p14="http://schemas.microsoft.com/office/powerpoint/2010/main" val="209484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EA99-ED1A-2F4D-95BC-1DC70377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8252"/>
          </a:xfrm>
        </p:spPr>
        <p:txBody>
          <a:bodyPr>
            <a:norm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323C-5539-4941-857F-79BEAFDD3387}"/>
              </a:ext>
            </a:extLst>
          </p:cNvPr>
          <p:cNvSpPr txBox="1"/>
          <p:nvPr/>
        </p:nvSpPr>
        <p:spPr>
          <a:xfrm>
            <a:off x="640492" y="1507524"/>
            <a:ext cx="9961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daily visitors at different restaurants in Japan depends on many different parameters, including date, location, cuisine genre, restaurant type.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type of data is easily accessible through combination of data mining and datasets collected through </a:t>
            </a:r>
            <a:r>
              <a:rPr lang="en-US" dirty="0" err="1"/>
              <a:t>AirRegi</a:t>
            </a:r>
            <a:r>
              <a:rPr lang="en-US" dirty="0"/>
              <a:t>/Restaurant board website.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forecasting of future restaurant visitors was achieved via data science modeling process and may be used to significantly relieve the pressure of planning daily operations in tough restaurant business. </a:t>
            </a:r>
          </a:p>
        </p:txBody>
      </p:sp>
    </p:spTree>
    <p:extLst>
      <p:ext uri="{BB962C8B-B14F-4D97-AF65-F5344CB8AC3E}">
        <p14:creationId xmlns:p14="http://schemas.microsoft.com/office/powerpoint/2010/main" val="336832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263-AB98-9743-B171-31C39D62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232" y="315699"/>
            <a:ext cx="3659659" cy="537700"/>
          </a:xfrm>
        </p:spPr>
        <p:txBody>
          <a:bodyPr>
            <a:normAutofit/>
          </a:bodyPr>
          <a:lstStyle/>
          <a:p>
            <a:r>
              <a:rPr lang="en-US" sz="2400" dirty="0"/>
              <a:t>Future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2BE0-24EC-DE46-800C-00C3BE49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7" y="1596917"/>
            <a:ext cx="5132298" cy="3664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7D987-CE48-2643-B384-A35DA0A24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FF7FF"/>
              </a:clrFrom>
              <a:clrTo>
                <a:srgbClr val="DFF7FF">
                  <a:alpha val="0"/>
                </a:srgbClr>
              </a:clrTo>
            </a:clrChange>
          </a:blip>
          <a:srcRect l="4487" t="11269" b="21386"/>
          <a:stretch/>
        </p:blipFill>
        <p:spPr>
          <a:xfrm>
            <a:off x="603423" y="1600196"/>
            <a:ext cx="4909569" cy="1828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E9CF0-52B1-A247-8E50-90DA8AEB763D}"/>
              </a:ext>
            </a:extLst>
          </p:cNvPr>
          <p:cNvSpPr/>
          <p:nvPr/>
        </p:nvSpPr>
        <p:spPr>
          <a:xfrm>
            <a:off x="5735721" y="1950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Vistitor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Forecasting was successful with engineered features and a regression model.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features could be explored: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Example1:  Geo-spatial data to determine spatial proximity of each restaurant from busiest areas.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 Weather in different areas of the country.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5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3F70-7181-3B4E-9067-92B0D1F8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420" y="327274"/>
            <a:ext cx="7311159" cy="500630"/>
          </a:xfrm>
        </p:spPr>
        <p:txBody>
          <a:bodyPr>
            <a:normAutofit/>
          </a:bodyPr>
          <a:lstStyle/>
          <a:p>
            <a:r>
              <a:rPr lang="en-US" sz="2400" dirty="0"/>
              <a:t>Data available through </a:t>
            </a:r>
            <a:r>
              <a:rPr lang="en-US" sz="2400" dirty="0" err="1"/>
              <a:t>AIRRegi</a:t>
            </a:r>
            <a:r>
              <a:rPr lang="en-US" sz="2400" dirty="0"/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4F443-916E-7C40-8BA2-B3CE5B40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9" y="1195086"/>
            <a:ext cx="6076711" cy="3054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9619C2-325C-7249-8438-A69075FFF184}"/>
              </a:ext>
            </a:extLst>
          </p:cNvPr>
          <p:cNvSpPr/>
          <p:nvPr/>
        </p:nvSpPr>
        <p:spPr>
          <a:xfrm>
            <a:off x="9124710" y="3750275"/>
            <a:ext cx="2129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air_store_id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reserve_visitors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air_genre_name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air_area_name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F8B0-D22E-0543-9382-F37644DE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19" y="3461404"/>
            <a:ext cx="6449027" cy="322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7B83-476F-E64B-8E55-F7FCA6CA575A}"/>
              </a:ext>
            </a:extLst>
          </p:cNvPr>
          <p:cNvSpPr txBox="1"/>
          <p:nvPr/>
        </p:nvSpPr>
        <p:spPr>
          <a:xfrm>
            <a:off x="7055708" y="1221324"/>
            <a:ext cx="364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82 Restaurants across Japan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Period 1.5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Visitors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DEF97-C9F0-0F4C-AD7E-0459D5A7A61B}"/>
              </a:ext>
            </a:extLst>
          </p:cNvPr>
          <p:cNvSpPr txBox="1"/>
          <p:nvPr/>
        </p:nvSpPr>
        <p:spPr>
          <a:xfrm>
            <a:off x="9124710" y="3461404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Data: </a:t>
            </a:r>
          </a:p>
        </p:txBody>
      </p:sp>
    </p:spTree>
    <p:extLst>
      <p:ext uri="{BB962C8B-B14F-4D97-AF65-F5344CB8AC3E}">
        <p14:creationId xmlns:p14="http://schemas.microsoft.com/office/powerpoint/2010/main" val="412905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9125B-7DD8-734F-BE7B-ED1272F9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431" y="261959"/>
            <a:ext cx="2507137" cy="500630"/>
          </a:xfrm>
        </p:spPr>
        <p:txBody>
          <a:bodyPr>
            <a:normAutofit/>
          </a:bodyPr>
          <a:lstStyle/>
          <a:p>
            <a:r>
              <a:rPr lang="en-US" sz="2400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DFA3F-57E0-874E-9F69-9EB5A70A7753}"/>
              </a:ext>
            </a:extLst>
          </p:cNvPr>
          <p:cNvSpPr txBox="1"/>
          <p:nvPr/>
        </p:nvSpPr>
        <p:spPr>
          <a:xfrm>
            <a:off x="1952496" y="106299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(univariate)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1FC3-20FC-FB4D-852F-8822986294C2}"/>
              </a:ext>
            </a:extLst>
          </p:cNvPr>
          <p:cNvSpPr txBox="1"/>
          <p:nvPr/>
        </p:nvSpPr>
        <p:spPr>
          <a:xfrm>
            <a:off x="7885938" y="106299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(multivariate)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18A2C-1367-1D41-8B0F-5B0B6716C78B}"/>
              </a:ext>
            </a:extLst>
          </p:cNvPr>
          <p:cNvSpPr txBox="1"/>
          <p:nvPr/>
        </p:nvSpPr>
        <p:spPr>
          <a:xfrm>
            <a:off x="1038097" y="1535192"/>
            <a:ext cx="36804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Auto_arima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p,d,q</a:t>
            </a:r>
            <a:r>
              <a:rPr lang="en-US" dirty="0">
                <a:sym typeface="Wingdings" pitchFamily="2" charset="2"/>
              </a:rPr>
              <a:t>)(</a:t>
            </a:r>
            <a:r>
              <a:rPr lang="en-US" dirty="0" err="1">
                <a:sym typeface="Wingdings" pitchFamily="2" charset="2"/>
              </a:rPr>
              <a:t>P,D,Q,m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sz="1400" dirty="0">
                <a:sym typeface="Wingdings" pitchFamily="2" charset="2"/>
              </a:rPr>
              <a:t>p- autoregressive term</a:t>
            </a:r>
          </a:p>
          <a:p>
            <a:r>
              <a:rPr lang="en-US" sz="1400" dirty="0">
                <a:sym typeface="Wingdings" pitchFamily="2" charset="2"/>
              </a:rPr>
              <a:t>d- degree differencing</a:t>
            </a:r>
          </a:p>
          <a:p>
            <a:r>
              <a:rPr lang="en-US" sz="1400" dirty="0">
                <a:sym typeface="Wingdings" pitchFamily="2" charset="2"/>
              </a:rPr>
              <a:t>q- moving average order</a:t>
            </a:r>
          </a:p>
          <a:p>
            <a:r>
              <a:rPr lang="en-US" sz="1400" dirty="0">
                <a:sym typeface="Wingdings" pitchFamily="2" charset="2"/>
              </a:rPr>
              <a:t>P- seasonal autoregressive term</a:t>
            </a:r>
          </a:p>
          <a:p>
            <a:r>
              <a:rPr lang="en-US" sz="1400" dirty="0">
                <a:sym typeface="Wingdings" pitchFamily="2" charset="2"/>
              </a:rPr>
              <a:t>D- seasonal degree differencing</a:t>
            </a:r>
          </a:p>
          <a:p>
            <a:r>
              <a:rPr lang="en-US" sz="1400" dirty="0">
                <a:sym typeface="Wingdings" pitchFamily="2" charset="2"/>
              </a:rPr>
              <a:t>Q- seasonal moving average order</a:t>
            </a:r>
          </a:p>
          <a:p>
            <a:r>
              <a:rPr lang="en-US" sz="1400" dirty="0">
                <a:sym typeface="Wingdings" pitchFamily="2" charset="2"/>
              </a:rPr>
              <a:t>m- “mystery component”</a:t>
            </a:r>
          </a:p>
          <a:p>
            <a:r>
              <a:rPr lang="en-US" sz="900" dirty="0">
                <a:sym typeface="Wingdings" pitchFamily="2" charset="2"/>
              </a:rPr>
              <a:t>Evaluation: </a:t>
            </a:r>
            <a:r>
              <a:rPr lang="en-US" sz="900" dirty="0"/>
              <a:t>AIC (Akaike Information Criterion) and BIC (Bayesian Information Criterion) values are estimators to compare models. </a:t>
            </a:r>
            <a:endParaRPr lang="en-US" sz="900" dirty="0"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890B9-3B6B-7C4A-8736-F36F1F432A63}"/>
              </a:ext>
            </a:extLst>
          </p:cNvPr>
          <p:cNvSpPr txBox="1"/>
          <p:nvPr/>
        </p:nvSpPr>
        <p:spPr>
          <a:xfrm>
            <a:off x="1038097" y="4071729"/>
            <a:ext cx="3646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Prophet (Facebook freeware)</a:t>
            </a:r>
          </a:p>
          <a:p>
            <a:r>
              <a:rPr lang="en-US" sz="1400" dirty="0"/>
              <a:t>Fully automated .</a:t>
            </a:r>
          </a:p>
          <a:p>
            <a:r>
              <a:rPr lang="en-US" sz="1400" dirty="0"/>
              <a:t>Built-in cross validation function.</a:t>
            </a:r>
          </a:p>
          <a:p>
            <a:r>
              <a:rPr lang="en-US" sz="1400" dirty="0"/>
              <a:t>Robust to outliers, missing data, sharp change.</a:t>
            </a:r>
          </a:p>
          <a:p>
            <a:r>
              <a:rPr lang="en-US" sz="1400" dirty="0"/>
              <a:t>Still has tunable parameters.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85975-C261-D442-8454-CC025B863059}"/>
              </a:ext>
            </a:extLst>
          </p:cNvPr>
          <p:cNvSpPr txBox="1"/>
          <p:nvPr/>
        </p:nvSpPr>
        <p:spPr>
          <a:xfrm>
            <a:off x="7349568" y="1535192"/>
            <a:ext cx="3111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Engineer Features:</a:t>
            </a:r>
          </a:p>
          <a:p>
            <a:r>
              <a:rPr lang="en-US" sz="1400" dirty="0"/>
              <a:t>Deconstructed Date, Weekday,</a:t>
            </a:r>
          </a:p>
          <a:p>
            <a:r>
              <a:rPr lang="en-US" sz="1400" dirty="0"/>
              <a:t>Area, Geo Location, Food Genre,</a:t>
            </a:r>
          </a:p>
          <a:p>
            <a:r>
              <a:rPr lang="en-US" sz="1400" dirty="0"/>
              <a:t>Statistical Summaries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C9C41-2691-8943-AEDA-8B11DE5F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35" y="3055726"/>
            <a:ext cx="3721068" cy="247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2210C-A4F6-DA44-8D02-DD6CCAB1847C}"/>
              </a:ext>
            </a:extLst>
          </p:cNvPr>
          <p:cNvSpPr txBox="1"/>
          <p:nvPr/>
        </p:nvSpPr>
        <p:spPr>
          <a:xfrm>
            <a:off x="7386866" y="269076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Fit, Transform, Evaluate:</a:t>
            </a:r>
          </a:p>
        </p:txBody>
      </p:sp>
    </p:spTree>
    <p:extLst>
      <p:ext uri="{BB962C8B-B14F-4D97-AF65-F5344CB8AC3E}">
        <p14:creationId xmlns:p14="http://schemas.microsoft.com/office/powerpoint/2010/main" val="370942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EF16-50F0-674A-8AA2-41BB6A2A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07" y="116122"/>
            <a:ext cx="5812480" cy="605162"/>
          </a:xfrm>
        </p:spPr>
        <p:txBody>
          <a:bodyPr>
            <a:normAutofit/>
          </a:bodyPr>
          <a:lstStyle/>
          <a:p>
            <a:r>
              <a:rPr lang="en-US" sz="2400" dirty="0"/>
              <a:t>Exploring Data Time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6447C-8619-F648-A5C0-DABA37D3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6" y="825236"/>
            <a:ext cx="5812480" cy="2128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6B6F7-DDA6-344F-AED6-F6BB6EC2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6" y="3032696"/>
            <a:ext cx="28702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D1CEE-FCDF-E049-B874-7E44D321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6" y="3058096"/>
            <a:ext cx="2794000" cy="1828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CA055-F82C-8C4B-A19B-2940A3C2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61123"/>
              </p:ext>
            </p:extLst>
          </p:nvPr>
        </p:nvGraphicFramePr>
        <p:xfrm>
          <a:off x="429226" y="5151525"/>
          <a:ext cx="2717799" cy="8812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141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30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30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F69026-204E-8C49-A50C-977C43F4908B}"/>
              </a:ext>
            </a:extLst>
          </p:cNvPr>
          <p:cNvSpPr txBox="1"/>
          <p:nvPr/>
        </p:nvSpPr>
        <p:spPr>
          <a:xfrm>
            <a:off x="6342323" y="966360"/>
            <a:ext cx="5420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Restaurants were added to the system June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weekly trends for all restaurants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Baseline prediction score was established</a:t>
            </a:r>
          </a:p>
          <a:p>
            <a:r>
              <a:rPr lang="en-US" dirty="0"/>
              <a:t>Baseline 1: </a:t>
            </a:r>
          </a:p>
          <a:p>
            <a:r>
              <a:rPr lang="en-US" dirty="0"/>
              <a:t>Mean visitors per weekday across for each restaurant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45FF6-13DD-D145-9AE7-4A22C3D95C90}"/>
              </a:ext>
            </a:extLst>
          </p:cNvPr>
          <p:cNvSpPr txBox="1"/>
          <p:nvPr/>
        </p:nvSpPr>
        <p:spPr>
          <a:xfrm>
            <a:off x="6659665" y="4517564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individual restaurant trends ?</a:t>
            </a:r>
          </a:p>
        </p:txBody>
      </p:sp>
    </p:spTree>
    <p:extLst>
      <p:ext uri="{BB962C8B-B14F-4D97-AF65-F5344CB8AC3E}">
        <p14:creationId xmlns:p14="http://schemas.microsoft.com/office/powerpoint/2010/main" val="150374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2464-DF16-184F-9BF6-7B1E1EB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140" y="339456"/>
            <a:ext cx="6205152" cy="709912"/>
          </a:xfrm>
        </p:spPr>
        <p:txBody>
          <a:bodyPr>
            <a:normAutofit/>
          </a:bodyPr>
          <a:lstStyle/>
          <a:p>
            <a:r>
              <a:rPr lang="en-US" sz="2400" dirty="0"/>
              <a:t>When Weekly Means are Not Enough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A0C15-DD46-A741-B4A5-BA10A78F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7" y="1467733"/>
            <a:ext cx="4241800" cy="214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43FDE-7C4B-4044-B27E-55C1472C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7" y="3760665"/>
            <a:ext cx="4241800" cy="22850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245E46-AFC8-5146-BE9A-BD691D4D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51689"/>
              </p:ext>
            </p:extLst>
          </p:nvPr>
        </p:nvGraphicFramePr>
        <p:xfrm>
          <a:off x="6104755" y="5172888"/>
          <a:ext cx="2717799" cy="7863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89BE79-0E33-DA4C-99BB-46B205B47910}"/>
              </a:ext>
            </a:extLst>
          </p:cNvPr>
          <p:cNvSpPr/>
          <p:nvPr/>
        </p:nvSpPr>
        <p:spPr>
          <a:xfrm>
            <a:off x="5185547" y="15752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number of visitors per weekday per each restaurant individually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 not accurately predict future visitors </a:t>
            </a:r>
          </a:p>
        </p:txBody>
      </p:sp>
    </p:spTree>
    <p:extLst>
      <p:ext uri="{BB962C8B-B14F-4D97-AF65-F5344CB8AC3E}">
        <p14:creationId xmlns:p14="http://schemas.microsoft.com/office/powerpoint/2010/main" val="4745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B4A9-1992-0D46-96B2-E4DA1AB2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702" y="315699"/>
            <a:ext cx="5257800" cy="41335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Does past visitors predict the future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7C72-71FC-2440-B02E-14058EE5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880247"/>
            <a:ext cx="4368800" cy="276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7D76B-CC5F-5344-9967-0FB03BCC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1" y="3800046"/>
            <a:ext cx="4306149" cy="27422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EE4A9D-9FA2-4547-B10C-A60C6ACB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61087"/>
              </p:ext>
            </p:extLst>
          </p:nvPr>
        </p:nvGraphicFramePr>
        <p:xfrm>
          <a:off x="6306408" y="4959892"/>
          <a:ext cx="2717799" cy="1310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autoARIMA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14.14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Prophet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14.97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-0.79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A35A66-87A7-A244-92CC-2CE09A2ECCFD}"/>
              </a:ext>
            </a:extLst>
          </p:cNvPr>
          <p:cNvSpPr txBox="1"/>
          <p:nvPr/>
        </p:nvSpPr>
        <p:spPr>
          <a:xfrm>
            <a:off x="6306408" y="452999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PARTIALLY Yes/No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16BB1-03A3-F64B-BF87-DE63649F604D}"/>
              </a:ext>
            </a:extLst>
          </p:cNvPr>
          <p:cNvSpPr/>
          <p:nvPr/>
        </p:nvSpPr>
        <p:spPr>
          <a:xfrm>
            <a:off x="5185547" y="15752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series analysis with ARIMA and PROPHET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not accurately predict future visitors </a:t>
            </a:r>
          </a:p>
        </p:txBody>
      </p:sp>
    </p:spTree>
    <p:extLst>
      <p:ext uri="{BB962C8B-B14F-4D97-AF65-F5344CB8AC3E}">
        <p14:creationId xmlns:p14="http://schemas.microsoft.com/office/powerpoint/2010/main" val="268561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003077-BFB5-5845-8BB3-ED100D397C9A}"/>
              </a:ext>
            </a:extLst>
          </p:cNvPr>
          <p:cNvSpPr txBox="1">
            <a:spLocks/>
          </p:cNvSpPr>
          <p:nvPr/>
        </p:nvSpPr>
        <p:spPr>
          <a:xfrm>
            <a:off x="838200" y="229201"/>
            <a:ext cx="10515600" cy="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Exploring number of visitors in relation to restaurant specific factors.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8A1F1-CCA9-A849-826A-B3D8D293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" y="1247260"/>
            <a:ext cx="6111809" cy="4363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630B-D35D-9F44-90A2-3A495936584A}"/>
              </a:ext>
            </a:extLst>
          </p:cNvPr>
          <p:cNvSpPr txBox="1"/>
          <p:nvPr/>
        </p:nvSpPr>
        <p:spPr>
          <a:xfrm>
            <a:off x="7044574" y="1359244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Geo-Spatial location may predict future</a:t>
            </a:r>
          </a:p>
          <a:p>
            <a:r>
              <a:rPr lang="en-US" dirty="0"/>
              <a:t>visitors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4D648-9B6A-B141-A31D-230E7F63555F}"/>
              </a:ext>
            </a:extLst>
          </p:cNvPr>
          <p:cNvSpPr txBox="1"/>
          <p:nvPr/>
        </p:nvSpPr>
        <p:spPr>
          <a:xfrm>
            <a:off x="7044574" y="2182287"/>
            <a:ext cx="378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Location </a:t>
            </a:r>
            <a:r>
              <a:rPr lang="en-US" dirty="0"/>
              <a:t>relative to competition</a:t>
            </a:r>
          </a:p>
          <a:p>
            <a:r>
              <a:rPr lang="en-US" dirty="0"/>
              <a:t>Location relative to busy areas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037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FCE-2AC0-7145-93EF-E6C4C775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01"/>
            <a:ext cx="10515600" cy="583999"/>
          </a:xfrm>
        </p:spPr>
        <p:txBody>
          <a:bodyPr>
            <a:normAutofit/>
          </a:bodyPr>
          <a:lstStyle/>
          <a:p>
            <a:r>
              <a:rPr lang="en-US" sz="2400" dirty="0"/>
              <a:t>Visitor NUMBERS in relation to restaurant specific factors.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81B7-277E-734B-8D88-DAF15C61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2476"/>
            <a:ext cx="4870622" cy="4428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C4DCD-F0BB-E743-A6B0-1C261C71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87" y="1032476"/>
            <a:ext cx="4633784" cy="44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FF436F-9614-244E-A7F9-F1D94E8C2D6E}"/>
              </a:ext>
            </a:extLst>
          </p:cNvPr>
          <p:cNvSpPr txBox="1">
            <a:spLocks/>
          </p:cNvSpPr>
          <p:nvPr/>
        </p:nvSpPr>
        <p:spPr>
          <a:xfrm>
            <a:off x="1924050" y="240631"/>
            <a:ext cx="7985760" cy="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Feature Engineering for Regression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2C884-8545-7040-8AD6-E53744D8D7C7}"/>
              </a:ext>
            </a:extLst>
          </p:cNvPr>
          <p:cNvSpPr txBox="1"/>
          <p:nvPr/>
        </p:nvSpPr>
        <p:spPr>
          <a:xfrm>
            <a:off x="605790" y="1245870"/>
            <a:ext cx="615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turn our limited data into additional </a:t>
            </a:r>
            <a:r>
              <a:rPr lang="en-US" dirty="0" err="1"/>
              <a:t>fieatures</a:t>
            </a:r>
            <a:r>
              <a:rPr lang="en-US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BD2D8-EE2A-414D-A33A-BE68452053D6}"/>
              </a:ext>
            </a:extLst>
          </p:cNvPr>
          <p:cNvSpPr txBox="1"/>
          <p:nvPr/>
        </p:nvSpPr>
        <p:spPr>
          <a:xfrm>
            <a:off x="605790" y="1799390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05-17-2019 --&gt;  5, 136, 2019, Friday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08B17-2916-EF4D-8F0F-2788B70FDCB6}"/>
              </a:ext>
            </a:extLst>
          </p:cNvPr>
          <p:cNvSpPr txBox="1"/>
          <p:nvPr/>
        </p:nvSpPr>
        <p:spPr>
          <a:xfrm>
            <a:off x="605790" y="2352910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Latitude, Longitude: 35.65, 139.75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F4254-A422-E04B-81D4-6F77062566C9}"/>
              </a:ext>
            </a:extLst>
          </p:cNvPr>
          <p:cNvSpPr txBox="1"/>
          <p:nvPr/>
        </p:nvSpPr>
        <p:spPr>
          <a:xfrm>
            <a:off x="584950" y="2916909"/>
            <a:ext cx="619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Visitors: 25. </a:t>
            </a:r>
            <a:r>
              <a:rPr lang="en-US" dirty="0">
                <a:sym typeface="Wingdings" pitchFamily="2" charset="2"/>
              </a:rPr>
              <a:t> min: 7 , mean: 23.8, median: 25, max: 57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3CCB-A4CF-114A-BEEE-3152E1562AAC}"/>
              </a:ext>
            </a:extLst>
          </p:cNvPr>
          <p:cNvSpPr txBox="1"/>
          <p:nvPr/>
        </p:nvSpPr>
        <p:spPr>
          <a:xfrm>
            <a:off x="605790" y="3470429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Genre_name</a:t>
            </a:r>
            <a:r>
              <a:rPr lang="en-US" dirty="0"/>
              <a:t>: </a:t>
            </a:r>
            <a:r>
              <a:rPr lang="en-US" dirty="0" err="1"/>
              <a:t>Dinig</a:t>
            </a:r>
            <a:r>
              <a:rPr lang="en-US" dirty="0"/>
              <a:t>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B4A14-A030-C54E-BEE3-BF9F0D722122}"/>
              </a:ext>
            </a:extLst>
          </p:cNvPr>
          <p:cNvSpPr txBox="1"/>
          <p:nvPr/>
        </p:nvSpPr>
        <p:spPr>
          <a:xfrm>
            <a:off x="605790" y="4034428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Area_name</a:t>
            </a:r>
            <a:r>
              <a:rPr lang="en-US" dirty="0"/>
              <a:t>: Tokyo-to-Minato-ku-</a:t>
            </a:r>
            <a:r>
              <a:rPr lang="en-US" dirty="0" err="1"/>
              <a:t>Shibakoen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D6E87-A415-8746-B240-D68837C90ACA}"/>
              </a:ext>
            </a:extLst>
          </p:cNvPr>
          <p:cNvSpPr txBox="1"/>
          <p:nvPr/>
        </p:nvSpPr>
        <p:spPr>
          <a:xfrm>
            <a:off x="605790" y="458794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Holiday: Yes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D5194-44A4-E84C-9CB8-204C7517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21" y="1253322"/>
            <a:ext cx="4884340" cy="37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97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{18A08574-A4DB-5246-9A83-E21C39A74CD0}tf10001063</Template>
  <TotalTime>2527</TotalTime>
  <Words>633</Words>
  <Application>Microsoft Macintosh PowerPoint</Application>
  <PresentationFormat>Widescreen</PresentationFormat>
  <Paragraphs>137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Be Prepared !   Visitors are Coming ? </vt:lpstr>
      <vt:lpstr>Data available through AIRRegi website</vt:lpstr>
      <vt:lpstr>Approach</vt:lpstr>
      <vt:lpstr>Exploring Data Time Correlation</vt:lpstr>
      <vt:lpstr>When Weekly Means are Not Enough</vt:lpstr>
      <vt:lpstr>Does past visitors predict the future ? </vt:lpstr>
      <vt:lpstr>PowerPoint Presentation</vt:lpstr>
      <vt:lpstr>Visitor NUMBERS in relation to restaurant specific factors.</vt:lpstr>
      <vt:lpstr>PowerPoint Presentation</vt:lpstr>
      <vt:lpstr>Do circumstances and the past visitors predict the future ? 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Pavlova</dc:creator>
  <cp:lastModifiedBy>Anna Pavlova</cp:lastModifiedBy>
  <cp:revision>33</cp:revision>
  <dcterms:created xsi:type="dcterms:W3CDTF">2019-05-15T19:55:55Z</dcterms:created>
  <dcterms:modified xsi:type="dcterms:W3CDTF">2019-05-17T14:03:25Z</dcterms:modified>
</cp:coreProperties>
</file>